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56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3331b782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3331b782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3331b7829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3331b7829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31d8badc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31d8badc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99d8dcb6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99d8dcb6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a73d4b4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a73d4b4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99d8dcb6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99d8dcb6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99d8dcb6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99d8dcb6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96c46c4c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96c46c4c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31d8badc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31d8badc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96c46c4c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96c46c4c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901bc1f7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901bc1f7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901bc1f7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901bc1f7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96c46c4c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96c46c4c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331b7829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3331b7829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31d8badc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31d8badc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31d8badc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31d8badc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3331b7829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3331b7829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idx="2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100">
                <a:solidFill>
                  <a:schemeClr val="lt1"/>
                </a:solidFill>
              </a:defRPr>
            </a:lvl1pPr>
            <a:lvl2pPr lvl="1" algn="r" rtl="0">
              <a:buNone/>
              <a:defRPr sz="1100">
                <a:solidFill>
                  <a:schemeClr val="lt1"/>
                </a:solidFill>
              </a:defRPr>
            </a:lvl2pPr>
            <a:lvl3pPr lvl="2" algn="r" rtl="0">
              <a:buNone/>
              <a:defRPr sz="1100">
                <a:solidFill>
                  <a:schemeClr val="lt1"/>
                </a:solidFill>
              </a:defRPr>
            </a:lvl3pPr>
            <a:lvl4pPr lvl="3" algn="r" rtl="0">
              <a:buNone/>
              <a:defRPr sz="1100">
                <a:solidFill>
                  <a:schemeClr val="lt1"/>
                </a:solidFill>
              </a:defRPr>
            </a:lvl4pPr>
            <a:lvl5pPr lvl="4" algn="r" rtl="0">
              <a:buNone/>
              <a:defRPr sz="1100">
                <a:solidFill>
                  <a:schemeClr val="lt1"/>
                </a:solidFill>
              </a:defRPr>
            </a:lvl5pPr>
            <a:lvl6pPr lvl="5" algn="r" rtl="0">
              <a:buNone/>
              <a:defRPr sz="1100">
                <a:solidFill>
                  <a:schemeClr val="lt1"/>
                </a:solidFill>
              </a:defRPr>
            </a:lvl6pPr>
            <a:lvl7pPr lvl="6" algn="r" rtl="0">
              <a:buNone/>
              <a:defRPr sz="1100">
                <a:solidFill>
                  <a:schemeClr val="lt1"/>
                </a:solidFill>
              </a:defRPr>
            </a:lvl7pPr>
            <a:lvl8pPr lvl="7" algn="r" rtl="0">
              <a:buNone/>
              <a:defRPr sz="1100">
                <a:solidFill>
                  <a:schemeClr val="lt1"/>
                </a:solidFill>
              </a:defRPr>
            </a:lvl8pPr>
            <a:lvl9pPr lvl="8" algn="r" rtl="0">
              <a:buNone/>
              <a:defRPr sz="11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58950" y="-32300"/>
            <a:ext cx="1233061" cy="63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 rot="10800000">
            <a:off x="0" y="598425"/>
            <a:ext cx="9192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" name="Google Shape;10;p1"/>
          <p:cNvCxnSpPr/>
          <p:nvPr/>
        </p:nvCxnSpPr>
        <p:spPr>
          <a:xfrm rot="10800000">
            <a:off x="-24000" y="4891950"/>
            <a:ext cx="9192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1"/>
          <p:cNvSpPr txBox="1"/>
          <p:nvPr/>
        </p:nvSpPr>
        <p:spPr>
          <a:xfrm>
            <a:off x="7021500" y="4844100"/>
            <a:ext cx="2122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</a:rPr>
              <a:t>Hendrik Großelindemann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0" y="4844100"/>
            <a:ext cx="2122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26975" y="75625"/>
            <a:ext cx="1131974" cy="4610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236925" y="1052700"/>
            <a:ext cx="4899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/>
              <a:t>Analyses of surface currents around Taiwan derived from the TORI HF-Radar Observations</a:t>
            </a:r>
            <a:endParaRPr sz="3200"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</a:t>
            </a:fld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827" y="849265"/>
            <a:ext cx="2981675" cy="382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311700" y="725175"/>
            <a:ext cx="8520600" cy="14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Apply window function on frequency spectrum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Used butterworth window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Inverse non-uniform FFT to reconstruct time series</a:t>
            </a: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Filtering</a:t>
            </a:r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19D1D5C-3D7A-3C18-67DA-09EEAFE2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619" y="2203962"/>
            <a:ext cx="5146212" cy="257310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A498ECC-3CA2-E278-8F64-8486771BC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839" y="2209339"/>
            <a:ext cx="3416469" cy="256235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474F192-BA58-FC7A-68E2-CC6F09975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68" y="2203962"/>
            <a:ext cx="4193204" cy="2575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11</a:t>
            </a:fld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Mean Filtered Flow in Taiwan Strait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550" y="757675"/>
            <a:ext cx="7390899" cy="40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4253850" y="757800"/>
            <a:ext cx="4013700" cy="4016700"/>
          </a:xfrm>
          <a:prstGeom prst="rect">
            <a:avLst/>
          </a:prstGeom>
          <a:solidFill>
            <a:srgbClr val="BABABA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EOF Analysis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75" y="877300"/>
            <a:ext cx="3399027" cy="369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527" y="2571738"/>
            <a:ext cx="5280302" cy="20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3738025" y="1308300"/>
            <a:ext cx="5053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 dirty="0">
                <a:solidFill>
                  <a:schemeClr val="lt1"/>
                </a:solidFill>
              </a:rPr>
              <a:t>North-South pattern along the coast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 dirty="0">
                <a:solidFill>
                  <a:schemeClr val="lt1"/>
                </a:solidFill>
              </a:rPr>
              <a:t>Seasonal variation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48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Underlines enhancement near the coast in Northwest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Strong in Southeast as well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Kuroshio branch current?</a:t>
            </a:r>
            <a:endParaRPr dirty="0"/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13</a:t>
            </a:fld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Seasonal Ellipses</a:t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100" y="943000"/>
            <a:ext cx="3511201" cy="37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9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Correlation between two 2D velocity vectors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Mean angle between both vectors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Windstress more important in Taiwan Strait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Angle in range of Ekman Dynamics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Max correlation at 2-5 hours in Taiwan Strait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Geostrophy dominates the east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Direction is quite the same</a:t>
            </a:r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14</a:t>
            </a:fld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Vector Cross Correlations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225" y="733075"/>
            <a:ext cx="4227077" cy="407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/>
          <p:nvPr/>
        </p:nvSpPr>
        <p:spPr>
          <a:xfrm>
            <a:off x="6571425" y="733075"/>
            <a:ext cx="1727100" cy="4078500"/>
          </a:xfrm>
          <a:prstGeom prst="rect">
            <a:avLst/>
          </a:prstGeom>
          <a:solidFill>
            <a:srgbClr val="BABABA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uiExpand="1" build="p"/>
      <p:bldP spid="18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body" idx="1"/>
          </p:nvPr>
        </p:nvSpPr>
        <p:spPr>
          <a:xfrm>
            <a:off x="103271" y="1081942"/>
            <a:ext cx="3687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Not easy to compute with missing values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Strong coherence between windstress and CODAR</a:t>
            </a:r>
          </a:p>
          <a:p>
            <a:pPr lvl="1">
              <a:lnSpc>
                <a:spcPct val="150000"/>
              </a:lnSpc>
              <a:buChar char="●"/>
            </a:pPr>
            <a:r>
              <a:rPr lang="en-US" dirty="0"/>
              <a:t>High frequencies very messy</a:t>
            </a:r>
            <a:endParaRPr lang="de"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Relatively strong coherence between geostrophy and CODAR in the east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Secondary peak at 30 day period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Maybe related to mesoscale dynamic</a:t>
            </a:r>
          </a:p>
        </p:txBody>
      </p:sp>
      <p:sp>
        <p:nvSpPr>
          <p:cNvPr id="186" name="Google Shape;186;p27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15</a:t>
            </a:fld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Coherence</a:t>
            </a: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614C6D3-7C28-27FA-F49A-63DF79E3A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0" t="9537" r="7438" b="4891"/>
          <a:stretch/>
        </p:blipFill>
        <p:spPr>
          <a:xfrm>
            <a:off x="3925650" y="872242"/>
            <a:ext cx="4788621" cy="3822900"/>
          </a:xfrm>
          <a:prstGeom prst="rect">
            <a:avLst/>
          </a:prstGeom>
        </p:spPr>
      </p:pic>
      <p:sp>
        <p:nvSpPr>
          <p:cNvPr id="4" name="Google Shape;154;p23">
            <a:extLst>
              <a:ext uri="{FF2B5EF4-FFF2-40B4-BE49-F238E27FC236}">
                <a16:creationId xmlns:a16="http://schemas.microsoft.com/office/drawing/2014/main" id="{7641981E-86E5-F8D5-A613-4CA036AB4D9E}"/>
              </a:ext>
            </a:extLst>
          </p:cNvPr>
          <p:cNvSpPr/>
          <p:nvPr/>
        </p:nvSpPr>
        <p:spPr>
          <a:xfrm>
            <a:off x="6319960" y="872240"/>
            <a:ext cx="2394311" cy="3822901"/>
          </a:xfrm>
          <a:prstGeom prst="rect">
            <a:avLst/>
          </a:prstGeom>
          <a:solidFill>
            <a:srgbClr val="BABABA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uiExpand="1" build="p"/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129475" y="912525"/>
            <a:ext cx="4528200" cy="4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 dirty="0"/>
              <a:t>Great dataset to study ocean dynamics around Taiwan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 dirty="0"/>
              <a:t>Tides are very prominent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 dirty="0"/>
              <a:t>Seasonal fluctuation in Taiwan Strait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 dirty="0"/>
              <a:t>Flow is largely related to satellite-derived geostrophic flow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 dirty="0"/>
              <a:t>Wind acts on seasonal timescales to influence the surface signal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 dirty="0"/>
              <a:t>Next steps?</a:t>
            </a:r>
            <a:endParaRPr sz="1200" dirty="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 dirty="0"/>
              <a:t>Apply an eddy tracking algorithm to possibly investigate their interaction with the Kuroshio</a:t>
            </a:r>
            <a:endParaRPr sz="1200" dirty="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 dirty="0"/>
              <a:t>Particle tracking for flow pathways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 dirty="0"/>
              <a:t>Code and figures at github.com/hgrosselindemann/TORI_Codar_Analysis</a:t>
            </a:r>
            <a:endParaRPr sz="12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28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16</a:t>
            </a:fld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Summary</a:t>
            </a:r>
            <a:endParaRPr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958FDC4-BD46-EF70-421B-11C2FAC9B2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32" t="4967" r="27794" b="3583"/>
          <a:stretch>
            <a:fillRect/>
          </a:stretch>
        </p:blipFill>
        <p:spPr>
          <a:xfrm>
            <a:off x="4787606" y="734234"/>
            <a:ext cx="3737829" cy="4041665"/>
          </a:xfrm>
          <a:custGeom>
            <a:avLst/>
            <a:gdLst>
              <a:gd name="connsiteX0" fmla="*/ 0 w 4350124"/>
              <a:gd name="connsiteY0" fmla="*/ 0 h 4703731"/>
              <a:gd name="connsiteX1" fmla="*/ 4350124 w 4350124"/>
              <a:gd name="connsiteY1" fmla="*/ 0 h 4703731"/>
              <a:gd name="connsiteX2" fmla="*/ 4350124 w 4350124"/>
              <a:gd name="connsiteY2" fmla="*/ 4703731 h 4703731"/>
              <a:gd name="connsiteX3" fmla="*/ 0 w 4350124"/>
              <a:gd name="connsiteY3" fmla="*/ 4703731 h 470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0124" h="4703731">
                <a:moveTo>
                  <a:pt x="0" y="0"/>
                </a:moveTo>
                <a:lnTo>
                  <a:pt x="4350124" y="0"/>
                </a:lnTo>
                <a:lnTo>
                  <a:pt x="4350124" y="4703731"/>
                </a:lnTo>
                <a:lnTo>
                  <a:pt x="0" y="4703731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EE1BBA-C751-E52F-F785-C1016DF86614}"/>
              </a:ext>
            </a:extLst>
          </p:cNvPr>
          <p:cNvSpPr txBox="1"/>
          <p:nvPr/>
        </p:nvSpPr>
        <p:spPr>
          <a:xfrm>
            <a:off x="671789" y="4491832"/>
            <a:ext cx="3443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Thank you for your attention!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uiExpand="1" build="p"/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181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Applied particle Tracking on filtered velocities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Not sure if it is useful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Maybe release them on each day and end up with temporal particle density maps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17</a:t>
            </a:fld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Particle Tracking</a:t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350" y="686963"/>
            <a:ext cx="436245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12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From Kiel, Germany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Master Student in Climate Physics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Studying at GEOMAR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Two months internship at TORI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Interested in physical oceanography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Observations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Modelling</a:t>
            </a:r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</a:t>
            </a:fld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Who am I?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750" y="1429512"/>
            <a:ext cx="5067726" cy="266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4"/>
          <p:cNvGrpSpPr/>
          <p:nvPr/>
        </p:nvGrpSpPr>
        <p:grpSpPr>
          <a:xfrm>
            <a:off x="3995787" y="988012"/>
            <a:ext cx="4688700" cy="3543575"/>
            <a:chOff x="3838812" y="1088887"/>
            <a:chExt cx="4688700" cy="3543575"/>
          </a:xfrm>
        </p:grpSpPr>
        <p:pic>
          <p:nvPicPr>
            <p:cNvPr id="74" name="Google Shape;7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8812" y="1088887"/>
              <a:ext cx="4688700" cy="354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4"/>
            <p:cNvSpPr/>
            <p:nvPr/>
          </p:nvSpPr>
          <p:spPr>
            <a:xfrm>
              <a:off x="6421900" y="2108225"/>
              <a:ext cx="89700" cy="82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7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Dynamically very interesting region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Kuroshio Current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Shallow Taiwan Strait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Does HF-Radar Data show these patterns?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How does the flow vary?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What is the relation to wind and large scale geostrophic dynamics?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</a:t>
            </a:fld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Motivation</a:t>
            </a:r>
            <a:endParaRPr/>
          </a:p>
        </p:txBody>
      </p:sp>
      <p:grpSp>
        <p:nvGrpSpPr>
          <p:cNvPr id="83" name="Google Shape;83;p15"/>
          <p:cNvGrpSpPr/>
          <p:nvPr/>
        </p:nvGrpSpPr>
        <p:grpSpPr>
          <a:xfrm>
            <a:off x="4684105" y="927004"/>
            <a:ext cx="3793622" cy="3703236"/>
            <a:chOff x="4752254" y="919550"/>
            <a:chExt cx="3172986" cy="3326061"/>
          </a:xfrm>
        </p:grpSpPr>
        <p:pic>
          <p:nvPicPr>
            <p:cNvPr id="84" name="Google Shape;8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52254" y="919550"/>
              <a:ext cx="2889637" cy="3132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5"/>
            <p:cNvSpPr txBox="1"/>
            <p:nvPr/>
          </p:nvSpPr>
          <p:spPr>
            <a:xfrm>
              <a:off x="7237340" y="3969011"/>
              <a:ext cx="6879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solidFill>
                    <a:schemeClr val="lt1"/>
                  </a:solidFill>
                </a:rPr>
                <a:t>Hsu2022</a:t>
              </a:r>
              <a:endParaRPr sz="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96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Antenna sends out pulse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Pulse gets reflected with a Doppler Shift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Measure reflected signal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Derive ocean velocity from that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Two antennas needed for 2D velocity</a:t>
            </a:r>
            <a:endParaRPr dirty="0"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</a:t>
            </a:fld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High-Frequency Radars</a:t>
            </a:r>
            <a:endParaRPr/>
          </a:p>
        </p:txBody>
      </p:sp>
      <p:grpSp>
        <p:nvGrpSpPr>
          <p:cNvPr id="93" name="Google Shape;93;p16"/>
          <p:cNvGrpSpPr/>
          <p:nvPr/>
        </p:nvGrpSpPr>
        <p:grpSpPr>
          <a:xfrm>
            <a:off x="3023394" y="1412452"/>
            <a:ext cx="5808898" cy="2768159"/>
            <a:chOff x="692001" y="2043626"/>
            <a:chExt cx="5341024" cy="2545199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2001" y="2043626"/>
              <a:ext cx="5153387" cy="2338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6"/>
            <p:cNvSpPr txBox="1"/>
            <p:nvPr/>
          </p:nvSpPr>
          <p:spPr>
            <a:xfrm>
              <a:off x="5233225" y="4305925"/>
              <a:ext cx="7998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solidFill>
                    <a:schemeClr val="lt1"/>
                  </a:solidFill>
                </a:rPr>
                <a:t>Roarty2019</a:t>
              </a:r>
              <a:endParaRPr sz="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Period 2013/1/1 - 2017/12/31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CODAR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hourly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10km resolution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Winds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ERA5 Reanalysis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hourly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1/4º resolution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Geostrophic Flow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Satellite Altimetry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daily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dirty="0"/>
              <a:t>1/4º resolution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Coverage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6</a:t>
            </a:fld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5210775" y="1263450"/>
            <a:ext cx="24894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 dirty="0">
                <a:solidFill>
                  <a:schemeClr val="lt1"/>
                </a:solidFill>
              </a:rPr>
              <a:t>Pretty good coverage around the island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 dirty="0">
                <a:solidFill>
                  <a:schemeClr val="lt1"/>
                </a:solidFill>
              </a:rPr>
              <a:t>What percentage is enough to trust results?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 dirty="0">
                <a:solidFill>
                  <a:schemeClr val="lt1"/>
                </a:solidFill>
              </a:rPr>
              <a:t>Trade-off between trustworthy results and enough points to see something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25" y="770050"/>
            <a:ext cx="4474926" cy="40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Mean Flow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075" y="695275"/>
            <a:ext cx="3959400" cy="39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291550" y="1861525"/>
            <a:ext cx="34614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 dirty="0">
                <a:solidFill>
                  <a:schemeClr val="lt1"/>
                </a:solidFill>
              </a:rPr>
              <a:t>Kuroshio Current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 dirty="0">
                <a:solidFill>
                  <a:schemeClr val="lt1"/>
                </a:solidFill>
              </a:rPr>
              <a:t>Weaker but probably more variable flow in Taiwan Strait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 dirty="0">
                <a:solidFill>
                  <a:schemeClr val="lt1"/>
                </a:solidFill>
              </a:rPr>
              <a:t>Pengu Channel and Coastal Current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8</a:t>
            </a:fld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Spectral Analysis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169800" y="1833101"/>
            <a:ext cx="3536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 dirty="0">
                <a:solidFill>
                  <a:schemeClr val="lt1"/>
                </a:solidFill>
              </a:rPr>
              <a:t>Gaps in the data make it difficult</a:t>
            </a:r>
          </a:p>
          <a:p>
            <a:pPr marL="457200" lvl="3" indent="-317500">
              <a:lnSpc>
                <a:spcPct val="150000"/>
              </a:lnSpc>
              <a:buClr>
                <a:schemeClr val="lt1"/>
              </a:buClr>
              <a:buSzPts val="1400"/>
              <a:buChar char="●"/>
            </a:pPr>
            <a:r>
              <a:rPr lang="de" dirty="0">
                <a:solidFill>
                  <a:schemeClr val="lt1"/>
                </a:solidFill>
              </a:rPr>
              <a:t>Non-uniform fast fourier transform</a:t>
            </a:r>
            <a:endParaRPr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" dirty="0">
                <a:solidFill>
                  <a:schemeClr val="lt1"/>
                </a:solidFill>
              </a:rPr>
              <a:t>Clear peaks at seasonal and tidal frequencies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650" y="1062600"/>
            <a:ext cx="4490400" cy="3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11700" y="376792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Semidiurnal tides stronger in Taiwan Strait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dirty="0"/>
              <a:t>Diurnal in the eastern part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</a:t>
            </a:r>
            <a:r>
              <a:rPr lang="de" dirty="0"/>
              <a:t>its to modelling study from Jan et al. 2004 </a:t>
            </a: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8595308" y="44983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0" y="75613"/>
            <a:ext cx="7851300" cy="4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Tidal Ellipses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138" y="695263"/>
            <a:ext cx="5887729" cy="2972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1"/>
          <p:cNvGrpSpPr/>
          <p:nvPr/>
        </p:nvGrpSpPr>
        <p:grpSpPr>
          <a:xfrm>
            <a:off x="1376850" y="695271"/>
            <a:ext cx="3392725" cy="3215979"/>
            <a:chOff x="1376850" y="695271"/>
            <a:chExt cx="3392725" cy="3215979"/>
          </a:xfrm>
        </p:grpSpPr>
        <p:pic>
          <p:nvPicPr>
            <p:cNvPr id="136" name="Google Shape;13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6850" y="695271"/>
              <a:ext cx="3247485" cy="297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1"/>
            <p:cNvSpPr txBox="1"/>
            <p:nvPr/>
          </p:nvSpPr>
          <p:spPr>
            <a:xfrm>
              <a:off x="4156675" y="3603450"/>
              <a:ext cx="61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solidFill>
                    <a:schemeClr val="lt1"/>
                  </a:solidFill>
                </a:rPr>
                <a:t>Jan2004</a:t>
              </a:r>
              <a:endParaRPr sz="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uiExpand="1" build="p"/>
    </p:bldLst>
  </p:timing>
</p:sld>
</file>

<file path=ppt/theme/theme1.xml><?xml version="1.0" encoding="utf-8"?>
<a:theme xmlns:a="http://schemas.openxmlformats.org/drawingml/2006/main" name="Geomar_blue_gradient_white_tex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470</Words>
  <Application>Microsoft Office PowerPoint</Application>
  <PresentationFormat>On-screen Show (16:9)</PresentationFormat>
  <Paragraphs>113</Paragraphs>
  <Slides>17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Geomar_blue_gradient_white_text</vt:lpstr>
      <vt:lpstr>PowerPoint Presentation</vt:lpstr>
      <vt:lpstr>Who am I?</vt:lpstr>
      <vt:lpstr>Motivation</vt:lpstr>
      <vt:lpstr>High-Frequency Radars</vt:lpstr>
      <vt:lpstr>Data</vt:lpstr>
      <vt:lpstr>Data Coverage</vt:lpstr>
      <vt:lpstr>Mean Flow</vt:lpstr>
      <vt:lpstr>Spectral Analysis</vt:lpstr>
      <vt:lpstr>Tidal Ellipses</vt:lpstr>
      <vt:lpstr>Time Filtering</vt:lpstr>
      <vt:lpstr>Mean Filtered Flow in Taiwan Strait</vt:lpstr>
      <vt:lpstr>EOF Analysis</vt:lpstr>
      <vt:lpstr>Seasonal Ellipses</vt:lpstr>
      <vt:lpstr>Vector Cross Correlations</vt:lpstr>
      <vt:lpstr>Coherence</vt:lpstr>
      <vt:lpstr>Summary</vt:lpstr>
      <vt:lpstr>Particle Tracking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HendrikGrosselindemann</cp:lastModifiedBy>
  <cp:revision>7</cp:revision>
  <dcterms:modified xsi:type="dcterms:W3CDTF">2023-04-28T01:54:25Z</dcterms:modified>
</cp:coreProperties>
</file>